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75" r:id="rId2"/>
    <p:sldId id="257" r:id="rId3"/>
    <p:sldId id="281" r:id="rId4"/>
    <p:sldId id="282" r:id="rId5"/>
    <p:sldId id="258" r:id="rId6"/>
    <p:sldId id="283" r:id="rId7"/>
    <p:sldId id="284" r:id="rId8"/>
    <p:sldId id="276" r:id="rId9"/>
    <p:sldId id="268" r:id="rId10"/>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99"/>
    <a:srgbClr val="FFDB6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55" d="100"/>
          <a:sy n="55" d="100"/>
        </p:scale>
        <p:origin x="1187" y="95"/>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5/22/2024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9</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5/22/2024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5/22/2024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5/22/2024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5/22/2024</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blogtailieu.com/" TargetMode="Externa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Box 14"/>
          <p:cNvSpPr txBox="1">
            <a:spLocks noChangeArrowheads="1"/>
          </p:cNvSpPr>
          <p:nvPr/>
        </p:nvSpPr>
        <p:spPr bwMode="auto">
          <a:xfrm>
            <a:off x="1496219" y="4963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đức</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0"/>
              </a:spcBef>
              <a:defRPr/>
            </a:pPr>
            <a:r>
              <a:rPr lang="en-US" sz="4400" b="1" dirty="0" err="1">
                <a:solidFill>
                  <a:srgbClr val="FF0000"/>
                </a:solidFill>
                <a:latin typeface="Times New Roman" pitchFamily="18" charset="0"/>
              </a:rPr>
              <a:t>Bài</a:t>
            </a:r>
            <a:r>
              <a:rPr lang="en-US" sz="4400" b="1" dirty="0">
                <a:solidFill>
                  <a:srgbClr val="FF0000"/>
                </a:solidFill>
                <a:latin typeface="Times New Roman" pitchFamily="18" charset="0"/>
              </a:rPr>
              <a:t> 5: </a:t>
            </a:r>
            <a:r>
              <a:rPr lang="en-US" sz="4400" b="1" dirty="0" err="1">
                <a:solidFill>
                  <a:srgbClr val="FF0000"/>
                </a:solidFill>
                <a:latin typeface="Times New Roman" pitchFamily="18" charset="0"/>
              </a:rPr>
              <a:t>SỬ</a:t>
            </a:r>
            <a:r>
              <a:rPr lang="en-US" sz="4400" b="1" dirty="0">
                <a:solidFill>
                  <a:srgbClr val="FF0000"/>
                </a:solidFill>
                <a:latin typeface="Times New Roman" pitchFamily="18" charset="0"/>
              </a:rPr>
              <a:t> </a:t>
            </a:r>
            <a:r>
              <a:rPr lang="en-US" sz="4400" b="1" dirty="0" err="1">
                <a:solidFill>
                  <a:srgbClr val="FF0000"/>
                </a:solidFill>
                <a:latin typeface="Times New Roman" pitchFamily="18" charset="0"/>
              </a:rPr>
              <a:t>DỤNG</a:t>
            </a:r>
            <a:r>
              <a:rPr lang="en-US" sz="4400" b="1" dirty="0">
                <a:solidFill>
                  <a:srgbClr val="FF0000"/>
                </a:solidFill>
                <a:latin typeface="Times New Roman" pitchFamily="18" charset="0"/>
              </a:rPr>
              <a:t> </a:t>
            </a:r>
            <a:r>
              <a:rPr lang="en-US" sz="4400" b="1" dirty="0" err="1">
                <a:solidFill>
                  <a:srgbClr val="FF0000"/>
                </a:solidFill>
                <a:latin typeface="Times New Roman" pitchFamily="18" charset="0"/>
              </a:rPr>
              <a:t>MÁY</a:t>
            </a:r>
            <a:r>
              <a:rPr lang="en-US" sz="4400" b="1" dirty="0">
                <a:solidFill>
                  <a:srgbClr val="FF0000"/>
                </a:solidFill>
                <a:latin typeface="Times New Roman" pitchFamily="18" charset="0"/>
              </a:rPr>
              <a:t> THU </a:t>
            </a:r>
            <a:r>
              <a:rPr lang="en-US" sz="4400" b="1" dirty="0" err="1">
                <a:solidFill>
                  <a:srgbClr val="FF0000"/>
                </a:solidFill>
                <a:latin typeface="Times New Roman" pitchFamily="18" charset="0"/>
              </a:rPr>
              <a:t>HÌNH</a:t>
            </a:r>
            <a:r>
              <a:rPr lang="en-US" sz="4400" b="1" dirty="0">
                <a:solidFill>
                  <a:srgbClr val="FF0000"/>
                </a:solidFill>
                <a:latin typeface="Times New Roman" pitchFamily="18" charset="0"/>
              </a:rPr>
              <a:t> (T3)</a:t>
            </a:r>
          </a:p>
        </p:txBody>
      </p:sp>
      <p:sp>
        <p:nvSpPr>
          <p:cNvPr id="15" name="Text Box 17"/>
          <p:cNvSpPr txBox="1">
            <a:spLocks noChangeArrowheads="1"/>
          </p:cNvSpPr>
          <p:nvPr/>
        </p:nvSpPr>
        <p:spPr bwMode="auto">
          <a:xfrm>
            <a:off x="2510691" y="2971800"/>
            <a:ext cx="1147115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6"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225" y="649705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6049872" y="1790699"/>
            <a:ext cx="467924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8127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5"/>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5"/>
                                        </p:tgtEl>
                                        <p:attrNameLst>
                                          <p:attrName>style.color</p:attrName>
                                        </p:attrNameLst>
                                      </p:cBhvr>
                                      <p:by>
                                        <p:hsl h="7200000" s="0" l="0"/>
                                      </p:by>
                                    </p:animClr>
                                    <p:animClr clrSpc="hsl" dir="cw">
                                      <p:cBhvr>
                                        <p:cTn id="9" dur="2000" fill="hold"/>
                                        <p:tgtEl>
                                          <p:spTgt spid="15"/>
                                        </p:tgtEl>
                                        <p:attrNameLst>
                                          <p:attrName>fillcolor</p:attrName>
                                        </p:attrNameLst>
                                      </p:cBhvr>
                                      <p:by>
                                        <p:hsl h="7200000" s="0" l="0"/>
                                      </p:by>
                                    </p:animClr>
                                    <p:animClr clrSpc="hsl" dir="cw">
                                      <p:cBhvr>
                                        <p:cTn id="10" dur="2000" fill="hold"/>
                                        <p:tgtEl>
                                          <p:spTgt spid="15"/>
                                        </p:tgtEl>
                                        <p:attrNameLst>
                                          <p:attrName>stroke.color</p:attrName>
                                        </p:attrNameLst>
                                      </p:cBhvr>
                                      <p:by>
                                        <p:hsl h="7200000" s="0" l="0"/>
                                      </p:by>
                                    </p:animClr>
                                    <p:set>
                                      <p:cBhvr>
                                        <p:cTn id="11" dur="20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ùng trở về ký ức thanh xuân của chúng ta - KÝ ỨC VUI VẺ Mùa 4 Official Trail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360" y="1371600"/>
            <a:ext cx="15233159" cy="7294396"/>
          </a:xfrm>
          <a:prstGeom prst="rect">
            <a:avLst/>
          </a:prstGeom>
        </p:spPr>
      </p:pic>
      <p:sp>
        <p:nvSpPr>
          <p:cNvPr id="27" name="TextBox 26"/>
          <p:cNvSpPr txBox="1"/>
          <p:nvPr/>
        </p:nvSpPr>
        <p:spPr>
          <a:xfrm>
            <a:off x="2347119" y="381000"/>
            <a:ext cx="8744702" cy="646331"/>
          </a:xfrm>
          <a:prstGeom prst="rect">
            <a:avLst/>
          </a:prstGeom>
          <a:noFill/>
        </p:spPr>
        <p:txBody>
          <a:bodyPr wrap="none" rtlCol="0">
            <a:spAutoFit/>
          </a:bodyPr>
          <a:lstStyle/>
          <a:p>
            <a:r>
              <a:rPr lang="en-US" sz="3600" b="1" u="sng" dirty="0">
                <a:solidFill>
                  <a:srgbClr val="FF0000"/>
                </a:solidFill>
                <a:latin typeface="Times New Roman" panose="02020603050405020304" pitchFamily="18" charset="0"/>
                <a:cs typeface="Times New Roman" panose="02020603050405020304" pitchFamily="18" charset="0"/>
              </a:rPr>
              <a:t>1.Tìm </a:t>
            </a:r>
            <a:r>
              <a:rPr lang="en-US" sz="3600" b="1" u="sng" dirty="0" err="1">
                <a:solidFill>
                  <a:srgbClr val="FF0000"/>
                </a:solidFill>
                <a:latin typeface="Times New Roman" panose="02020603050405020304" pitchFamily="18" charset="0"/>
                <a:cs typeface="Times New Roman" panose="02020603050405020304" pitchFamily="18" charset="0"/>
              </a:rPr>
              <a:t>hiểu</a:t>
            </a:r>
            <a:r>
              <a:rPr lang="en-US" sz="3600" b="1" u="sng" dirty="0">
                <a:solidFill>
                  <a:srgbClr val="FF0000"/>
                </a:solidFill>
                <a:latin typeface="Times New Roman" panose="02020603050405020304" pitchFamily="18" charset="0"/>
                <a:cs typeface="Times New Roman" panose="02020603050405020304" pitchFamily="18" charset="0"/>
              </a:rPr>
              <a:t> video </a:t>
            </a:r>
            <a:r>
              <a:rPr lang="en-US" sz="3600" b="1" u="sng" dirty="0" err="1">
                <a:solidFill>
                  <a:srgbClr val="FF0000"/>
                </a:solidFill>
                <a:latin typeface="Times New Roman" panose="02020603050405020304" pitchFamily="18" charset="0"/>
                <a:cs typeface="Times New Roman" panose="02020603050405020304" pitchFamily="18" charset="0"/>
              </a:rPr>
              <a:t>chương</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trình</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truyền</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hình</a:t>
            </a:r>
            <a:r>
              <a:rPr lang="en-US" sz="3600" b="1" u="sng"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804319" y="228600"/>
            <a:ext cx="8193269" cy="646331"/>
          </a:xfrm>
          <a:prstGeom prst="rect">
            <a:avLst/>
          </a:prstGeom>
          <a:noFill/>
        </p:spPr>
        <p:txBody>
          <a:bodyPr wrap="none" rtlCol="0">
            <a:spAutoFit/>
          </a:bodyPr>
          <a:lstStyle/>
          <a:p>
            <a:r>
              <a:rPr lang="en-US" sz="3600" u="sng" dirty="0">
                <a:solidFill>
                  <a:srgbClr val="FF0000"/>
                </a:solidFill>
                <a:latin typeface="Times New Roman" panose="02020603050405020304" pitchFamily="18" charset="0"/>
                <a:cs typeface="Times New Roman" panose="02020603050405020304" pitchFamily="18" charset="0"/>
              </a:rPr>
              <a:t>1.Tìm </a:t>
            </a:r>
            <a:r>
              <a:rPr lang="en-US" sz="3600" u="sng" dirty="0" err="1">
                <a:solidFill>
                  <a:srgbClr val="FF0000"/>
                </a:solidFill>
                <a:latin typeface="Times New Roman" panose="02020603050405020304" pitchFamily="18" charset="0"/>
                <a:cs typeface="Times New Roman" panose="02020603050405020304" pitchFamily="18" charset="0"/>
              </a:rPr>
              <a:t>hiểu</a:t>
            </a:r>
            <a:r>
              <a:rPr lang="en-US" sz="3600" u="sng" dirty="0">
                <a:solidFill>
                  <a:srgbClr val="FF0000"/>
                </a:solidFill>
                <a:latin typeface="Times New Roman" panose="02020603050405020304" pitchFamily="18" charset="0"/>
                <a:cs typeface="Times New Roman" panose="02020603050405020304" pitchFamily="18" charset="0"/>
              </a:rPr>
              <a:t> video </a:t>
            </a:r>
            <a:r>
              <a:rPr lang="en-US" sz="3600" u="sng" dirty="0" err="1">
                <a:solidFill>
                  <a:srgbClr val="FF0000"/>
                </a:solidFill>
                <a:latin typeface="Times New Roman" panose="02020603050405020304" pitchFamily="18" charset="0"/>
                <a:cs typeface="Times New Roman" panose="02020603050405020304" pitchFamily="18" charset="0"/>
              </a:rPr>
              <a:t>chương</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trình</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truyền</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hình</a:t>
            </a:r>
            <a:r>
              <a:rPr lang="en-US" sz="3600" u="sng" dirty="0">
                <a:solidFill>
                  <a:srgbClr val="FF0000"/>
                </a:solidFill>
                <a:latin typeface="Times New Roman" panose="02020603050405020304" pitchFamily="18" charset="0"/>
                <a:cs typeface="Times New Roman" panose="02020603050405020304" pitchFamily="18" charset="0"/>
              </a:rPr>
              <a:t> </a:t>
            </a:r>
          </a:p>
        </p:txBody>
      </p:sp>
      <p:pic>
        <p:nvPicPr>
          <p:cNvPr id="3" name="học tiếng anh qua các liveshow nhỏ-Little big shots vietfa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4119" y="1295400"/>
            <a:ext cx="14401800" cy="6705600"/>
          </a:xfrm>
          <a:prstGeom prst="rect">
            <a:avLst/>
          </a:prstGeom>
        </p:spPr>
      </p:pic>
    </p:spTree>
    <p:extLst>
      <p:ext uri="{BB962C8B-B14F-4D97-AF65-F5344CB8AC3E}">
        <p14:creationId xmlns:p14="http://schemas.microsoft.com/office/powerpoint/2010/main" val="993686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804319" y="152400"/>
            <a:ext cx="8193269" cy="646331"/>
          </a:xfrm>
          <a:prstGeom prst="rect">
            <a:avLst/>
          </a:prstGeom>
          <a:noFill/>
        </p:spPr>
        <p:txBody>
          <a:bodyPr wrap="none" rtlCol="0">
            <a:spAutoFit/>
          </a:bodyPr>
          <a:lstStyle/>
          <a:p>
            <a:r>
              <a:rPr lang="en-US" sz="3600" u="sng" dirty="0">
                <a:solidFill>
                  <a:srgbClr val="FF0000"/>
                </a:solidFill>
                <a:latin typeface="Times New Roman" panose="02020603050405020304" pitchFamily="18" charset="0"/>
                <a:cs typeface="Times New Roman" panose="02020603050405020304" pitchFamily="18" charset="0"/>
              </a:rPr>
              <a:t>1.Tìm </a:t>
            </a:r>
            <a:r>
              <a:rPr lang="en-US" sz="3600" u="sng" dirty="0" err="1">
                <a:solidFill>
                  <a:srgbClr val="FF0000"/>
                </a:solidFill>
                <a:latin typeface="Times New Roman" panose="02020603050405020304" pitchFamily="18" charset="0"/>
                <a:cs typeface="Times New Roman" panose="02020603050405020304" pitchFamily="18" charset="0"/>
              </a:rPr>
              <a:t>hiểu</a:t>
            </a:r>
            <a:r>
              <a:rPr lang="en-US" sz="3600" u="sng" dirty="0">
                <a:solidFill>
                  <a:srgbClr val="FF0000"/>
                </a:solidFill>
                <a:latin typeface="Times New Roman" panose="02020603050405020304" pitchFamily="18" charset="0"/>
                <a:cs typeface="Times New Roman" panose="02020603050405020304" pitchFamily="18" charset="0"/>
              </a:rPr>
              <a:t> video </a:t>
            </a:r>
            <a:r>
              <a:rPr lang="en-US" sz="3600" u="sng" dirty="0" err="1">
                <a:solidFill>
                  <a:srgbClr val="FF0000"/>
                </a:solidFill>
                <a:latin typeface="Times New Roman" panose="02020603050405020304" pitchFamily="18" charset="0"/>
                <a:cs typeface="Times New Roman" panose="02020603050405020304" pitchFamily="18" charset="0"/>
              </a:rPr>
              <a:t>chương</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trình</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truyền</a:t>
            </a:r>
            <a:r>
              <a:rPr lang="en-US" sz="3600" u="sng" dirty="0">
                <a:solidFill>
                  <a:srgbClr val="FF0000"/>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hình</a:t>
            </a:r>
            <a:r>
              <a:rPr lang="en-US" sz="3600" u="sng" dirty="0">
                <a:solidFill>
                  <a:srgbClr val="FF0000"/>
                </a:solidFill>
                <a:latin typeface="Times New Roman" panose="02020603050405020304" pitchFamily="18" charset="0"/>
                <a:cs typeface="Times New Roman" panose="02020603050405020304" pitchFamily="18" charset="0"/>
              </a:rPr>
              <a:t> </a:t>
            </a:r>
          </a:p>
        </p:txBody>
      </p:sp>
      <p:pic>
        <p:nvPicPr>
          <p:cNvPr id="3" name="Trailer tuyển sinh Giọng hát Việt nhí 2015 khu vực phía Bắ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6519" y="1219200"/>
            <a:ext cx="14173200" cy="6858000"/>
          </a:xfrm>
          <a:prstGeom prst="rect">
            <a:avLst/>
          </a:prstGeom>
        </p:spPr>
      </p:pic>
    </p:spTree>
    <p:extLst>
      <p:ext uri="{BB962C8B-B14F-4D97-AF65-F5344CB8AC3E}">
        <p14:creationId xmlns:p14="http://schemas.microsoft.com/office/powerpoint/2010/main" val="993686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1491583" y="1524000"/>
            <a:ext cx="10380536"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4000" u="sng" dirty="0">
                <a:solidFill>
                  <a:srgbClr val="FF0000"/>
                </a:solidFill>
                <a:latin typeface="Times New Roman" pitchFamily="18" charset="0"/>
              </a:rPr>
              <a:t>2</a:t>
            </a:r>
            <a:r>
              <a:rPr lang="en-US" sz="4000" u="sng" dirty="0">
                <a:solidFill>
                  <a:srgbClr val="FF0000"/>
                </a:solidFill>
                <a:latin typeface="Times New Roman" panose="02020603050405020304" pitchFamily="18" charset="0"/>
                <a:cs typeface="Times New Roman" panose="02020603050405020304" pitchFamily="18" charset="0"/>
              </a:rPr>
              <a:t>.Tìm </a:t>
            </a:r>
            <a:r>
              <a:rPr lang="en-US" sz="4000" u="sng" dirty="0" err="1">
                <a:solidFill>
                  <a:srgbClr val="FF0000"/>
                </a:solidFill>
                <a:latin typeface="Times New Roman" panose="02020603050405020304" pitchFamily="18" charset="0"/>
                <a:cs typeface="Times New Roman" panose="02020603050405020304" pitchFamily="18" charset="0"/>
              </a:rPr>
              <a:t>hiểu</a:t>
            </a:r>
            <a:r>
              <a:rPr lang="en-US" sz="4000" u="sng" dirty="0">
                <a:solidFill>
                  <a:srgbClr val="FF0000"/>
                </a:solidFill>
                <a:latin typeface="Times New Roman" panose="02020603050405020304" pitchFamily="18" charset="0"/>
                <a:cs typeface="Times New Roman" panose="02020603050405020304" pitchFamily="18" charset="0"/>
              </a:rPr>
              <a:t> </a:t>
            </a:r>
            <a:r>
              <a:rPr lang="en-US" sz="4000" u="sng" dirty="0" err="1">
                <a:solidFill>
                  <a:srgbClr val="FF0000"/>
                </a:solidFill>
                <a:latin typeface="Times New Roman" panose="02020603050405020304" pitchFamily="18" charset="0"/>
                <a:cs typeface="Times New Roman" panose="02020603050405020304" pitchFamily="18" charset="0"/>
              </a:rPr>
              <a:t>một</a:t>
            </a:r>
            <a:r>
              <a:rPr lang="en-US" sz="4000" u="sng" dirty="0">
                <a:solidFill>
                  <a:srgbClr val="FF0000"/>
                </a:solidFill>
                <a:latin typeface="Times New Roman" panose="02020603050405020304" pitchFamily="18" charset="0"/>
                <a:cs typeface="Times New Roman" panose="02020603050405020304" pitchFamily="18" charset="0"/>
              </a:rPr>
              <a:t> </a:t>
            </a:r>
            <a:r>
              <a:rPr lang="en-US" sz="4000" u="sng" dirty="0" err="1">
                <a:solidFill>
                  <a:srgbClr val="FF0000"/>
                </a:solidFill>
                <a:latin typeface="Times New Roman" panose="02020603050405020304" pitchFamily="18" charset="0"/>
                <a:cs typeface="Times New Roman" panose="02020603050405020304" pitchFamily="18" charset="0"/>
              </a:rPr>
              <a:t>số</a:t>
            </a:r>
            <a:r>
              <a:rPr lang="en-US" sz="4000" u="sng" dirty="0">
                <a:solidFill>
                  <a:srgbClr val="FF0000"/>
                </a:solidFill>
                <a:latin typeface="Times New Roman" panose="02020603050405020304" pitchFamily="18" charset="0"/>
                <a:cs typeface="Times New Roman" panose="02020603050405020304" pitchFamily="18" charset="0"/>
              </a:rPr>
              <a:t>  </a:t>
            </a:r>
            <a:r>
              <a:rPr lang="en-US" sz="4000" u="sng" dirty="0" err="1">
                <a:solidFill>
                  <a:srgbClr val="FF0000"/>
                </a:solidFill>
                <a:latin typeface="Times New Roman" panose="02020603050405020304" pitchFamily="18" charset="0"/>
                <a:cs typeface="Times New Roman" panose="02020603050405020304" pitchFamily="18" charset="0"/>
              </a:rPr>
              <a:t>chương</a:t>
            </a:r>
            <a:r>
              <a:rPr lang="en-US" sz="4000" u="sng" dirty="0">
                <a:solidFill>
                  <a:srgbClr val="FF0000"/>
                </a:solidFill>
                <a:latin typeface="Times New Roman" panose="02020603050405020304" pitchFamily="18" charset="0"/>
                <a:cs typeface="Times New Roman" panose="02020603050405020304" pitchFamily="18" charset="0"/>
              </a:rPr>
              <a:t> </a:t>
            </a:r>
            <a:r>
              <a:rPr lang="en-US" sz="4000" u="sng" dirty="0" err="1">
                <a:solidFill>
                  <a:srgbClr val="FF0000"/>
                </a:solidFill>
                <a:latin typeface="Times New Roman" panose="02020603050405020304" pitchFamily="18" charset="0"/>
                <a:cs typeface="Times New Roman" panose="02020603050405020304" pitchFamily="18" charset="0"/>
              </a:rPr>
              <a:t>trình</a:t>
            </a:r>
            <a:r>
              <a:rPr lang="en-US" sz="4000" u="sng" dirty="0">
                <a:solidFill>
                  <a:srgbClr val="FF0000"/>
                </a:solidFill>
                <a:latin typeface="Times New Roman" panose="02020603050405020304" pitchFamily="18" charset="0"/>
                <a:cs typeface="Times New Roman" panose="02020603050405020304" pitchFamily="18" charset="0"/>
              </a:rPr>
              <a:t> </a:t>
            </a:r>
            <a:r>
              <a:rPr lang="en-US" sz="4000" u="sng" dirty="0" err="1">
                <a:solidFill>
                  <a:srgbClr val="FF0000"/>
                </a:solidFill>
                <a:latin typeface="Times New Roman" panose="02020603050405020304" pitchFamily="18" charset="0"/>
                <a:cs typeface="Times New Roman" panose="02020603050405020304" pitchFamily="18" charset="0"/>
              </a:rPr>
              <a:t>truyền</a:t>
            </a:r>
            <a:r>
              <a:rPr lang="en-US" sz="4000" u="sng" dirty="0">
                <a:solidFill>
                  <a:srgbClr val="FF0000"/>
                </a:solidFill>
                <a:latin typeface="Times New Roman" panose="02020603050405020304" pitchFamily="18" charset="0"/>
                <a:cs typeface="Times New Roman" panose="02020603050405020304" pitchFamily="18" charset="0"/>
              </a:rPr>
              <a:t> </a:t>
            </a:r>
            <a:r>
              <a:rPr lang="en-US" sz="4000" u="sng" dirty="0" err="1">
                <a:solidFill>
                  <a:srgbClr val="FF0000"/>
                </a:solidFill>
                <a:latin typeface="Times New Roman" panose="02020603050405020304" pitchFamily="18" charset="0"/>
                <a:cs typeface="Times New Roman" panose="02020603050405020304" pitchFamily="18" charset="0"/>
              </a:rPr>
              <a:t>hình</a:t>
            </a:r>
            <a:r>
              <a:rPr lang="en-US" sz="4000" u="sng" dirty="0">
                <a:solidFill>
                  <a:srgbClr val="FF0000"/>
                </a:solidFill>
                <a:latin typeface="Times New Roman" panose="02020603050405020304" pitchFamily="18" charset="0"/>
                <a:cs typeface="Times New Roman" panose="02020603050405020304" pitchFamily="18" charset="0"/>
              </a:rPr>
              <a:t> </a:t>
            </a:r>
          </a:p>
        </p:txBody>
      </p:sp>
      <p:pic>
        <p:nvPicPr>
          <p:cNvPr id="11" name="Picture 10"/>
          <p:cNvPicPr/>
          <p:nvPr/>
        </p:nvPicPr>
        <p:blipFill>
          <a:blip r:embed="rId2"/>
          <a:stretch>
            <a:fillRect/>
          </a:stretch>
        </p:blipFill>
        <p:spPr>
          <a:xfrm>
            <a:off x="1698743" y="3962400"/>
            <a:ext cx="12535576" cy="4495800"/>
          </a:xfrm>
          <a:prstGeom prst="rect">
            <a:avLst/>
          </a:prstGeom>
        </p:spPr>
      </p:pic>
      <p:sp>
        <p:nvSpPr>
          <p:cNvPr id="7" name="TextBox 6"/>
          <p:cNvSpPr txBox="1"/>
          <p:nvPr/>
        </p:nvSpPr>
        <p:spPr>
          <a:xfrm>
            <a:off x="1698742" y="2590800"/>
            <a:ext cx="12437937" cy="1200329"/>
          </a:xfrm>
          <a:prstGeom prst="rect">
            <a:avLst/>
          </a:prstGeom>
          <a:noFill/>
        </p:spPr>
        <p:txBody>
          <a:bodyPr wrap="square" rtlCol="0">
            <a:spAutoFit/>
          </a:bodyPr>
          <a:lstStyle/>
          <a:p>
            <a:r>
              <a:rPr lang="nl-NL" sz="3600" i="1" dirty="0">
                <a:solidFill>
                  <a:srgbClr val="0000FF"/>
                </a:solidFill>
                <a:latin typeface="Times New Roman" panose="02020603050405020304" pitchFamily="18" charset="0"/>
                <a:cs typeface="Times New Roman" panose="02020603050405020304" pitchFamily="18" charset="0"/>
              </a:rPr>
              <a:t>Em hãy đọc thông tin trong hình 3 và cho biết chương trình truyền hình nào phù hợp với em?</a:t>
            </a:r>
            <a:endParaRPr lang="en-US" sz="3600"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a:stretch>
            <a:fillRect/>
          </a:stretch>
        </p:blipFill>
        <p:spPr>
          <a:xfrm>
            <a:off x="1522221" y="228600"/>
            <a:ext cx="13550297" cy="7391400"/>
          </a:xfrm>
          <a:prstGeom prst="rect">
            <a:avLst/>
          </a:prstGeom>
        </p:spPr>
      </p:pic>
      <p:sp>
        <p:nvSpPr>
          <p:cNvPr id="8" name="TextBox 7"/>
          <p:cNvSpPr txBox="1"/>
          <p:nvPr/>
        </p:nvSpPr>
        <p:spPr>
          <a:xfrm>
            <a:off x="2499519" y="7620000"/>
            <a:ext cx="10820400" cy="984885"/>
          </a:xfrm>
          <a:prstGeom prst="rect">
            <a:avLst/>
          </a:prstGeom>
          <a:noFill/>
        </p:spPr>
        <p:txBody>
          <a:bodyPr wrap="square" rtlCol="0">
            <a:spAutoFit/>
          </a:bodyPr>
          <a:lstStyle/>
          <a:p>
            <a:r>
              <a:rPr lang="en-US" u="sng" dirty="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Bố</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mẹ</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em</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thường</a:t>
            </a:r>
            <a:r>
              <a:rPr lang="en-US" i="1" u="sng" dirty="0">
                <a:solidFill>
                  <a:srgbClr val="0000FF"/>
                </a:solidFill>
                <a:latin typeface="Times New Roman" panose="02020603050405020304" pitchFamily="18" charset="0"/>
                <a:cs typeface="Times New Roman" panose="02020603050405020304" pitchFamily="18" charset="0"/>
              </a:rPr>
              <a:t> </a:t>
            </a:r>
            <a:r>
              <a:rPr lang="en-US" i="1" u="sng" dirty="0" err="1">
                <a:solidFill>
                  <a:srgbClr val="0000FF"/>
                </a:solidFill>
                <a:latin typeface="Times New Roman" panose="02020603050405020304" pitchFamily="18" charset="0"/>
                <a:cs typeface="Times New Roman" panose="02020603050405020304" pitchFamily="18" charset="0"/>
                <a:hlinkClick r:id="rId3"/>
              </a:rPr>
              <a:t>thích</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xem</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các</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chương</a:t>
            </a:r>
            <a:r>
              <a:rPr lang="en-US" i="1" u="sng" dirty="0">
                <a:solidFill>
                  <a:srgbClr val="0000FF"/>
                </a:solidFill>
                <a:latin typeface="Times New Roman" panose="02020603050405020304" pitchFamily="18" charset="0"/>
                <a:cs typeface="Times New Roman" panose="02020603050405020304" pitchFamily="18" charset="0"/>
                <a:hlinkClick r:id="rId3"/>
              </a:rPr>
              <a:t> t</a:t>
            </a:r>
            <a:r>
              <a:rPr lang="vi-VN" i="1" u="sng" dirty="0">
                <a:solidFill>
                  <a:srgbClr val="0000FF"/>
                </a:solidFill>
                <a:latin typeface="Times New Roman" panose="02020603050405020304" pitchFamily="18" charset="0"/>
                <a:cs typeface="Times New Roman" panose="02020603050405020304" pitchFamily="18" charset="0"/>
              </a:rPr>
              <a:t>rình truyền hình nào? Chương trình đ</a:t>
            </a:r>
            <a:r>
              <a:rPr lang="en-US" i="1" u="sng" dirty="0">
                <a:solidFill>
                  <a:srgbClr val="0000FF"/>
                </a:solidFill>
                <a:latin typeface="Times New Roman" panose="02020603050405020304" pitchFamily="18" charset="0"/>
                <a:cs typeface="Times New Roman" panose="02020603050405020304" pitchFamily="18" charset="0"/>
                <a:hlinkClick r:id="rId3"/>
              </a:rPr>
              <a:t>ó </a:t>
            </a:r>
            <a:r>
              <a:rPr lang="en-US" i="1" u="sng" dirty="0" err="1">
                <a:solidFill>
                  <a:srgbClr val="0000FF"/>
                </a:solidFill>
                <a:latin typeface="Times New Roman" panose="02020603050405020304" pitchFamily="18" charset="0"/>
                <a:cs typeface="Times New Roman" panose="02020603050405020304" pitchFamily="18" charset="0"/>
                <a:hlinkClick r:id="rId3"/>
              </a:rPr>
              <a:t>được</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phát</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trên</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kênh</a:t>
            </a:r>
            <a:r>
              <a:rPr lang="en-US" i="1" u="sng" dirty="0">
                <a:solidFill>
                  <a:srgbClr val="0000FF"/>
                </a:solidFill>
                <a:latin typeface="Times New Roman" panose="02020603050405020304" pitchFamily="18" charset="0"/>
                <a:cs typeface="Times New Roman" panose="02020603050405020304" pitchFamily="18" charset="0"/>
                <a:hlinkClick r:id="rId3"/>
              </a:rPr>
              <a:t> </a:t>
            </a:r>
            <a:r>
              <a:rPr lang="en-US" i="1" u="sng" dirty="0" err="1">
                <a:solidFill>
                  <a:srgbClr val="0000FF"/>
                </a:solidFill>
                <a:latin typeface="Times New Roman" panose="02020603050405020304" pitchFamily="18" charset="0"/>
                <a:cs typeface="Times New Roman" panose="02020603050405020304" pitchFamily="18" charset="0"/>
                <a:hlinkClick r:id="rId3"/>
              </a:rPr>
              <a:t>nào</a:t>
            </a:r>
            <a:r>
              <a:rPr lang="en-US" i="1" u="sng" dirty="0">
                <a:solidFill>
                  <a:srgbClr val="0000FF"/>
                </a:solidFill>
                <a:latin typeface="Times New Roman" panose="02020603050405020304" pitchFamily="18" charset="0"/>
                <a:cs typeface="Times New Roman" panose="02020603050405020304" pitchFamily="18" charset="0"/>
                <a:hlinkClick r:id="rId3"/>
              </a:rPr>
              <a:t>?</a:t>
            </a:r>
            <a:r>
              <a:rPr lang="en-US" i="1" u="sng"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0878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10800000" flipV="1">
            <a:off x="2423319" y="6629400"/>
            <a:ext cx="11201399" cy="1431161"/>
          </a:xfrm>
          <a:prstGeom prst="rect">
            <a:avLst/>
          </a:prstGeom>
        </p:spPr>
        <p:txBody>
          <a:bodyPr wrap="square">
            <a:spAutoFit/>
          </a:bodyPr>
          <a:lstStyle/>
          <a:p>
            <a:r>
              <a:rPr lang="nl-NL" b="1" i="1" dirty="0">
                <a:solidFill>
                  <a:srgbClr val="FF0000"/>
                </a:solidFill>
                <a:latin typeface="Times New Roman" panose="02020603050405020304" pitchFamily="18" charset="0"/>
                <a:cs typeface="Times New Roman" panose="02020603050405020304" pitchFamily="18" charset="0"/>
              </a:rPr>
              <a:t>Đài truyền hình phát nhiều kênh truyền hình khác nhau. Mỗi kênh truyền hình gồm nhiều chương trình truyền hình với nội dung đa dạng, phù hợp với nhiều lứa tuổi.</a:t>
            </a:r>
            <a:endParaRPr lang="en-US" b="1" i="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p:nvPr/>
        </p:nvPicPr>
        <p:blipFill rotWithShape="1">
          <a:blip r:embed="rId2"/>
          <a:srcRect l="66364" t="21314" r="2739" b="48264"/>
          <a:stretch/>
        </p:blipFill>
        <p:spPr bwMode="auto">
          <a:xfrm>
            <a:off x="1966119" y="304800"/>
            <a:ext cx="12725400" cy="6172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878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1872582" y="529073"/>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3. </a:t>
            </a:r>
            <a:r>
              <a:rPr lang="en-US" sz="3200" b="1" u="sng" dirty="0" err="1">
                <a:solidFill>
                  <a:srgbClr val="FF0000"/>
                </a:solidFill>
                <a:latin typeface="Times New Roman" pitchFamily="18" charset="0"/>
              </a:rPr>
              <a:t>Tìm</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hiểu</a:t>
            </a:r>
            <a:r>
              <a:rPr lang="en-US" sz="3200" b="1" u="sng" dirty="0">
                <a:solidFill>
                  <a:srgbClr val="FF0000"/>
                </a:solidFill>
                <a:latin typeface="Times New Roman" pitchFamily="18" charset="0"/>
              </a:rPr>
              <a:t> </a:t>
            </a:r>
            <a:r>
              <a:rPr lang="nl-NL" sz="3600" b="1" u="sng" dirty="0">
                <a:solidFill>
                  <a:srgbClr val="FF0000"/>
                </a:solidFill>
                <a:latin typeface="Times New Roman" pitchFamily="18" charset="0"/>
                <a:cs typeface="Times New Roman" pitchFamily="18" charset="0"/>
              </a:rPr>
              <a:t>chương trình truyền hình em đã biết .</a:t>
            </a:r>
            <a:endParaRPr lang="en-US" sz="3600" b="1" u="sng" dirty="0">
              <a:solidFill>
                <a:srgbClr val="FF0000"/>
              </a:solidFill>
              <a:latin typeface="Times New Roman" pitchFamily="18" charset="0"/>
              <a:cs typeface="Times New Roman" pitchFamily="18" charset="0"/>
            </a:endParaRPr>
          </a:p>
        </p:txBody>
      </p:sp>
      <p:sp>
        <p:nvSpPr>
          <p:cNvPr id="47" name="TextBox 46"/>
          <p:cNvSpPr txBox="1"/>
          <p:nvPr/>
        </p:nvSpPr>
        <p:spPr>
          <a:xfrm>
            <a:off x="1491583" y="2152471"/>
            <a:ext cx="14325600" cy="1200329"/>
          </a:xfrm>
          <a:prstGeom prst="rect">
            <a:avLst/>
          </a:prstGeom>
          <a:noFill/>
        </p:spPr>
        <p:txBody>
          <a:bodyPr wrap="square" rtlCol="0">
            <a:spAutoFit/>
          </a:bodyPr>
          <a:lstStyle/>
          <a:p>
            <a:r>
              <a:rPr lang="nl-NL" sz="3600" i="1" dirty="0">
                <a:solidFill>
                  <a:srgbClr val="0000FF"/>
                </a:solidFill>
                <a:latin typeface="Times New Roman" panose="02020603050405020304" pitchFamily="18" charset="0"/>
                <a:cs typeface="Times New Roman" panose="02020603050405020304" pitchFamily="18" charset="0"/>
              </a:rPr>
              <a:t>Em hãy nói với bạn tên và nội dung chương trình truyền hình có trong hình 3 mà em biết?</a:t>
            </a:r>
            <a:endParaRPr lang="en-US" sz="3600" i="1" dirty="0">
              <a:solidFill>
                <a:srgbClr val="0000FF"/>
              </a:solidFill>
              <a:latin typeface="Times New Roman" panose="02020603050405020304" pitchFamily="18" charset="0"/>
              <a:cs typeface="Times New Roman" panose="02020603050405020304" pitchFamily="18" charset="0"/>
            </a:endParaRPr>
          </a:p>
        </p:txBody>
      </p:sp>
      <p:pic>
        <p:nvPicPr>
          <p:cNvPr id="12" name="Picture 11"/>
          <p:cNvPicPr/>
          <p:nvPr/>
        </p:nvPicPr>
        <p:blipFill>
          <a:blip r:embed="rId2"/>
          <a:stretch>
            <a:fillRect/>
          </a:stretch>
        </p:blipFill>
        <p:spPr>
          <a:xfrm>
            <a:off x="484029" y="3352800"/>
            <a:ext cx="7840980" cy="4876800"/>
          </a:xfrm>
          <a:prstGeom prst="rect">
            <a:avLst/>
          </a:prstGeom>
        </p:spPr>
      </p:pic>
      <p:sp>
        <p:nvSpPr>
          <p:cNvPr id="8" name="Cloud Callout 7"/>
          <p:cNvSpPr/>
          <p:nvPr/>
        </p:nvSpPr>
        <p:spPr>
          <a:xfrm>
            <a:off x="8443119" y="2817698"/>
            <a:ext cx="7619999" cy="1752600"/>
          </a:xfrm>
          <a:prstGeom prst="cloudCallout">
            <a:avLst>
              <a:gd name="adj1" fmla="val -71910"/>
              <a:gd name="adj2" fmla="val 9380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latin typeface="Times New Roman" panose="02020603050405020304" pitchFamily="18" charset="0"/>
                <a:cs typeface="Times New Roman" panose="02020603050405020304" pitchFamily="18" charset="0"/>
              </a:rPr>
              <a:t>Tớ</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thích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chương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giọng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hát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Việt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nhí</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Vì</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bạn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hát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rất</a:t>
            </a:r>
            <a:r>
              <a:rPr lang="en-US" dirty="0">
                <a:solidFill>
                  <a:srgbClr val="FF0000"/>
                </a:solidFill>
                <a:latin typeface="Times New Roman" panose="02020603050405020304" pitchFamily="18" charset="0"/>
                <a:cs typeface="Times New Roman" panose="02020603050405020304" pitchFamily="18" charset="0"/>
              </a:rPr>
              <a:t> hay! </a:t>
            </a:r>
          </a:p>
        </p:txBody>
      </p:sp>
    </p:spTree>
    <p:extLst>
      <p:ext uri="{BB962C8B-B14F-4D97-AF65-F5344CB8AC3E}">
        <p14:creationId xmlns:p14="http://schemas.microsoft.com/office/powerpoint/2010/main" val="383213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circle(in)">
                                      <p:cBhvr>
                                        <p:cTn id="12" dur="20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1134</TotalTime>
  <Words>205</Words>
  <Application>Microsoft Office PowerPoint</Application>
  <PresentationFormat>Custom</PresentationFormat>
  <Paragraphs>17</Paragraphs>
  <Slides>9</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ACER</cp:lastModifiedBy>
  <cp:revision>266</cp:revision>
  <dcterms:created xsi:type="dcterms:W3CDTF">2022-07-10T01:37:20Z</dcterms:created>
  <dcterms:modified xsi:type="dcterms:W3CDTF">2024-05-22T02:32:56Z</dcterms:modified>
</cp:coreProperties>
</file>